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305" r:id="rId3"/>
    <p:sldId id="311" r:id="rId4"/>
    <p:sldId id="304" r:id="rId5"/>
    <p:sldId id="312" r:id="rId6"/>
    <p:sldId id="286" r:id="rId7"/>
    <p:sldId id="287" r:id="rId8"/>
    <p:sldId id="297" r:id="rId9"/>
    <p:sldId id="298" r:id="rId10"/>
    <p:sldId id="299" r:id="rId11"/>
    <p:sldId id="313" r:id="rId12"/>
    <p:sldId id="300" r:id="rId13"/>
    <p:sldId id="278" r:id="rId14"/>
    <p:sldId id="283" r:id="rId15"/>
    <p:sldId id="279" r:id="rId16"/>
    <p:sldId id="282" r:id="rId17"/>
    <p:sldId id="285" r:id="rId18"/>
    <p:sldId id="314" r:id="rId19"/>
    <p:sldId id="263" r:id="rId20"/>
    <p:sldId id="264" r:id="rId21"/>
    <p:sldId id="267" r:id="rId22"/>
    <p:sldId id="265" r:id="rId23"/>
    <p:sldId id="266" r:id="rId24"/>
    <p:sldId id="268" r:id="rId25"/>
    <p:sldId id="262" r:id="rId26"/>
    <p:sldId id="273" r:id="rId27"/>
    <p:sldId id="261" r:id="rId28"/>
    <p:sldId id="271" r:id="rId29"/>
    <p:sldId id="257" r:id="rId30"/>
    <p:sldId id="272" r:id="rId31"/>
    <p:sldId id="259" r:id="rId32"/>
    <p:sldId id="269" r:id="rId33"/>
    <p:sldId id="274" r:id="rId34"/>
    <p:sldId id="276" r:id="rId35"/>
    <p:sldId id="289" r:id="rId36"/>
    <p:sldId id="290" r:id="rId37"/>
    <p:sldId id="291" r:id="rId38"/>
    <p:sldId id="292" r:id="rId39"/>
    <p:sldId id="296" r:id="rId40"/>
    <p:sldId id="308" r:id="rId41"/>
    <p:sldId id="309" r:id="rId42"/>
    <p:sldId id="310" r:id="rId43"/>
    <p:sldId id="302" r:id="rId44"/>
    <p:sldId id="303" r:id="rId45"/>
    <p:sldId id="301" r:id="rId46"/>
    <p:sldId id="306" r:id="rId47"/>
    <p:sldId id="307" r:id="rId48"/>
  </p:sldIdLst>
  <p:sldSz cx="9144000" cy="6858000" type="screen4x3"/>
  <p:notesSz cx="6985000" cy="9271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autoAdjust="0"/>
    <p:restoredTop sz="78324" autoAdjust="0"/>
  </p:normalViewPr>
  <p:slideViewPr>
    <p:cSldViewPr>
      <p:cViewPr varScale="1">
        <p:scale>
          <a:sx n="51" d="100"/>
          <a:sy n="51" d="100"/>
        </p:scale>
        <p:origin x="-1312" y="-80"/>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572" y="-68"/>
      </p:cViewPr>
      <p:guideLst>
        <p:guide orient="horz" pos="2920"/>
        <p:guide pos="220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593A0964-4912-44E7-AE71-5F0344035164}" type="datetimeFigureOut">
              <a:rPr lang="en-US" smtClean="0"/>
              <a:pPr/>
              <a:t>9/1/2016</a:t>
            </a:fld>
            <a:endParaRPr lang="en-US" dirty="0"/>
          </a:p>
        </p:txBody>
      </p:sp>
      <p:sp>
        <p:nvSpPr>
          <p:cNvPr id="4" name="Footer Placeholder 3"/>
          <p:cNvSpPr>
            <a:spLocks noGrp="1"/>
          </p:cNvSpPr>
          <p:nvPr>
            <p:ph type="ftr" sz="quarter" idx="2"/>
          </p:nvPr>
        </p:nvSpPr>
        <p:spPr>
          <a:xfrm>
            <a:off x="0" y="8805863"/>
            <a:ext cx="3027363" cy="46355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56050" y="8805863"/>
            <a:ext cx="3027363" cy="463550"/>
          </a:xfrm>
          <a:prstGeom prst="rect">
            <a:avLst/>
          </a:prstGeom>
        </p:spPr>
        <p:txBody>
          <a:bodyPr vert="horz" lIns="91440" tIns="45720" rIns="91440" bIns="45720" rtlCol="0" anchor="b"/>
          <a:lstStyle>
            <a:lvl1pPr algn="r">
              <a:defRPr sz="1200"/>
            </a:lvl1pPr>
          </a:lstStyle>
          <a:p>
            <a:fld id="{3F8B3A60-5016-4E9F-AC1F-953CF8501228}" type="slidenum">
              <a:rPr lang="en-US" smtClean="0"/>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3550"/>
          </a:xfrm>
          <a:prstGeom prst="rect">
            <a:avLst/>
          </a:prstGeom>
        </p:spPr>
        <p:txBody>
          <a:bodyPr vert="horz" lIns="92885" tIns="46442" rIns="92885" bIns="46442" rtlCol="0"/>
          <a:lstStyle>
            <a:lvl1pPr algn="l">
              <a:defRPr sz="1200"/>
            </a:lvl1pPr>
          </a:lstStyle>
          <a:p>
            <a:endParaRPr lang="en-US" dirty="0"/>
          </a:p>
        </p:txBody>
      </p:sp>
      <p:sp>
        <p:nvSpPr>
          <p:cNvPr id="3" name="Date Placeholder 2"/>
          <p:cNvSpPr>
            <a:spLocks noGrp="1"/>
          </p:cNvSpPr>
          <p:nvPr>
            <p:ph type="dt" idx="1"/>
          </p:nvPr>
        </p:nvSpPr>
        <p:spPr>
          <a:xfrm>
            <a:off x="3956550" y="0"/>
            <a:ext cx="3026833" cy="463550"/>
          </a:xfrm>
          <a:prstGeom prst="rect">
            <a:avLst/>
          </a:prstGeom>
        </p:spPr>
        <p:txBody>
          <a:bodyPr vert="horz" lIns="92885" tIns="46442" rIns="92885" bIns="46442" rtlCol="0"/>
          <a:lstStyle>
            <a:lvl1pPr algn="r">
              <a:defRPr sz="1200"/>
            </a:lvl1pPr>
          </a:lstStyle>
          <a:p>
            <a:fld id="{3B8E6C2E-6198-4B11-88FA-3F9E0A1E7C5C}" type="datetimeFigureOut">
              <a:rPr lang="en-US" smtClean="0"/>
              <a:pPr/>
              <a:t>9/1/2016</a:t>
            </a:fld>
            <a:endParaRPr lang="en-US" dirty="0"/>
          </a:p>
        </p:txBody>
      </p:sp>
      <p:sp>
        <p:nvSpPr>
          <p:cNvPr id="4" name="Slide Image Placeholder 3"/>
          <p:cNvSpPr>
            <a:spLocks noGrp="1" noRot="1" noChangeAspect="1"/>
          </p:cNvSpPr>
          <p:nvPr>
            <p:ph type="sldImg" idx="2"/>
          </p:nvPr>
        </p:nvSpPr>
        <p:spPr>
          <a:xfrm>
            <a:off x="1174750" y="695325"/>
            <a:ext cx="4635500" cy="3476625"/>
          </a:xfrm>
          <a:prstGeom prst="rect">
            <a:avLst/>
          </a:prstGeom>
          <a:noFill/>
          <a:ln w="12700">
            <a:solidFill>
              <a:prstClr val="black"/>
            </a:solidFill>
          </a:ln>
        </p:spPr>
        <p:txBody>
          <a:bodyPr vert="horz" lIns="92885" tIns="46442" rIns="92885" bIns="46442" rtlCol="0" anchor="ctr"/>
          <a:lstStyle/>
          <a:p>
            <a:endParaRPr lang="en-US" dirty="0"/>
          </a:p>
        </p:txBody>
      </p:sp>
      <p:sp>
        <p:nvSpPr>
          <p:cNvPr id="5" name="Notes Placeholder 4"/>
          <p:cNvSpPr>
            <a:spLocks noGrp="1"/>
          </p:cNvSpPr>
          <p:nvPr>
            <p:ph type="body" sz="quarter" idx="3"/>
          </p:nvPr>
        </p:nvSpPr>
        <p:spPr>
          <a:xfrm>
            <a:off x="698500" y="4403725"/>
            <a:ext cx="5588000" cy="4171950"/>
          </a:xfrm>
          <a:prstGeom prst="rect">
            <a:avLst/>
          </a:prstGeom>
        </p:spPr>
        <p:txBody>
          <a:bodyPr vert="horz" lIns="92885" tIns="46442" rIns="92885" bIns="4644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05841"/>
            <a:ext cx="3026833" cy="463550"/>
          </a:xfrm>
          <a:prstGeom prst="rect">
            <a:avLst/>
          </a:prstGeom>
        </p:spPr>
        <p:txBody>
          <a:bodyPr vert="horz" lIns="92885" tIns="46442" rIns="92885" bIns="4644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550" y="8805841"/>
            <a:ext cx="3026833" cy="463550"/>
          </a:xfrm>
          <a:prstGeom prst="rect">
            <a:avLst/>
          </a:prstGeom>
        </p:spPr>
        <p:txBody>
          <a:bodyPr vert="horz" lIns="92885" tIns="46442" rIns="92885" bIns="46442" rtlCol="0" anchor="b"/>
          <a:lstStyle>
            <a:lvl1pPr algn="r">
              <a:defRPr sz="1200"/>
            </a:lvl1pPr>
          </a:lstStyle>
          <a:p>
            <a:fld id="{C32D8CF0-F888-4F5A-BDD5-6B1DD6B4F67C}"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High level,</a:t>
            </a:r>
            <a:r>
              <a:rPr lang="en-US" baseline="0" dirty="0" smtClean="0"/>
              <a:t> what we are trying to accomplish, then the motivation behind our approach.  The theory and equations that support the work, results and conclusions.</a:t>
            </a:r>
          </a:p>
        </p:txBody>
      </p:sp>
      <p:sp>
        <p:nvSpPr>
          <p:cNvPr id="4" name="Slide Number Placeholder 3"/>
          <p:cNvSpPr>
            <a:spLocks noGrp="1"/>
          </p:cNvSpPr>
          <p:nvPr>
            <p:ph type="sldNum" sz="quarter" idx="10"/>
          </p:nvPr>
        </p:nvSpPr>
        <p:spPr/>
        <p:txBody>
          <a:bodyPr/>
          <a:lstStyle/>
          <a:p>
            <a:fld id="{C32D8CF0-F888-4F5A-BDD5-6B1DD6B4F67C}"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camera only</a:t>
            </a:r>
            <a:r>
              <a:rPr lang="en-US" baseline="0" dirty="0" smtClean="0"/>
              <a:t> for clarity.  </a:t>
            </a:r>
            <a:r>
              <a:rPr lang="en-US" dirty="0" smtClean="0"/>
              <a:t>Using the product</a:t>
            </a:r>
            <a:r>
              <a:rPr lang="en-US" baseline="0" dirty="0" smtClean="0"/>
              <a:t> rule and chain rule.</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Fairly naïve approach,</a:t>
            </a:r>
            <a:r>
              <a:rPr lang="en-US" baseline="0" dirty="0" smtClean="0"/>
              <a:t> no gradient term, nothing for large displacements.  We can get away with this because optical flow is relatively smooth, but we may be able to make some improvements playing with scale and gradient.</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Left camera NIR, about 900</a:t>
            </a:r>
            <a:r>
              <a:rPr lang="en-US" baseline="0" dirty="0" smtClean="0"/>
              <a:t> nm</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optical flow, some </a:t>
            </a:r>
            <a:r>
              <a:rPr lang="en-US" dirty="0" err="1" smtClean="0"/>
              <a:t>anomolies</a:t>
            </a:r>
            <a:r>
              <a:rPr lang="en-US" dirty="0" smtClean="0"/>
              <a:t> and some loss of fine detail.</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Right camera RGB</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Again some anomalies and loss of fine details.  Particularly</a:t>
            </a:r>
            <a:r>
              <a:rPr lang="en-US" baseline="0" dirty="0" smtClean="0"/>
              <a:t> the filled in spot between the fountain and the water color.</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Three different</a:t>
            </a:r>
            <a:r>
              <a:rPr lang="en-US" baseline="0" dirty="0" smtClean="0"/>
              <a:t> points, this first one is front edge of a discontinuity.   Notice that the optical flow from the front and back camera made the same error in the filled in position</a:t>
            </a:r>
            <a:r>
              <a:rPr lang="en-US" baseline="0" dirty="0" smtClean="0"/>
              <a:t>.  The left camera is our reference camera.</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25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the path followed by the gradient descent coming from above or below. The slope of the line is dependant on the ratio of the focal lengths, so you can see if the cameras had the same focal length the gradient descent would follow a horizontal line.  A horizontal line would fail on frontal planar surfaces.</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Energy response.  Steep when coming from below because of edge and relatively flat when coming from above because of the frontal planar surface, but the results is still a distinct energy</a:t>
            </a:r>
            <a:r>
              <a:rPr lang="en-US" baseline="0" dirty="0" smtClean="0"/>
              <a:t> minimization.  If the cameras had the same focal length the right line would be horizontal and there wouldn’t be a single point where the energy is minimal.</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27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Normally you’d lose both edges, but the left camera has a wide enough angle lens that we only lose one side of the higher focal length image.</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32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a:t>
            </a:r>
            <a:r>
              <a:rPr lang="en-US" baseline="0" dirty="0" smtClean="0"/>
              <a:t> with a sequence of images from two cameras that image the scene from two different views.  In the work that we are reporting here, the camera rig is a traditional binocular stereo and the two wavelengths (or wave length ranges) are visible light (RGB) and NIR.</a:t>
            </a:r>
          </a:p>
          <a:p>
            <a:endParaRPr lang="en-US" baseline="0" dirty="0" smtClean="0"/>
          </a:p>
          <a:p>
            <a:pPr marL="228600" indent="-228600">
              <a:buAutoNum type="arabicParenR"/>
            </a:pPr>
            <a:r>
              <a:rPr lang="en-US" dirty="0" smtClean="0"/>
              <a:t>Acquire</a:t>
            </a:r>
            <a:r>
              <a:rPr lang="en-US" baseline="0" dirty="0" smtClean="0"/>
              <a:t> the synchronized images.</a:t>
            </a:r>
          </a:p>
          <a:p>
            <a:pPr marL="228600" indent="-228600">
              <a:buAutoNum type="arabicParenR"/>
            </a:pPr>
            <a:r>
              <a:rPr lang="en-US" baseline="0" dirty="0" smtClean="0"/>
              <a:t>Compute the flow fields</a:t>
            </a:r>
            <a:endParaRPr lang="en-US" dirty="0" smtClean="0"/>
          </a:p>
          <a:p>
            <a:pPr marL="228600" indent="-228600">
              <a:buAutoNum type="arabicParenR" startAt="3"/>
            </a:pPr>
            <a:r>
              <a:rPr lang="en-US" baseline="0" dirty="0" smtClean="0"/>
              <a:t>Align the flow fields using a variational methods.</a:t>
            </a:r>
          </a:p>
          <a:p>
            <a:pPr marL="228600" indent="-228600">
              <a:buNone/>
            </a:pPr>
            <a:endParaRPr lang="en-US" baseline="0" dirty="0" smtClean="0"/>
          </a:p>
          <a:p>
            <a:pPr marL="228600" indent="-228600">
              <a:buNone/>
            </a:pPr>
            <a:r>
              <a:rPr lang="en-US" dirty="0" smtClean="0"/>
              <a:t>Once the flow fields are aligned we can directly compute an estimate of both the</a:t>
            </a:r>
            <a:r>
              <a:rPr lang="en-US" baseline="0" dirty="0" smtClean="0"/>
              <a:t>  dense depth map and the 3D motion field.  </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33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a 3D </a:t>
            </a:r>
            <a:r>
              <a:rPr lang="en-US" baseline="0" dirty="0" err="1" smtClean="0"/>
              <a:t>reconstruciton</a:t>
            </a:r>
            <a:r>
              <a:rPr lang="en-US" baseline="0" dirty="0" smtClean="0"/>
              <a:t> without any intra camera pixel or feature correspondence finding using an IR and an RGB camera.</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42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2-90-4-3.  This is done entirely with optical flow</a:t>
            </a:r>
            <a:r>
              <a:rPr lang="en-US" smtClean="0"/>
              <a:t>, no </a:t>
            </a:r>
            <a:r>
              <a:rPr lang="en-US" dirty="0" smtClean="0"/>
              <a:t>intra image correspondences</a:t>
            </a:r>
            <a:r>
              <a:rPr lang="en-US" baseline="0" dirty="0" smtClean="0"/>
              <a:t> with a relatively naïve energy equation a single matching term and a non-robust regularization term.</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45</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Second point suggests that as optical flow improves this technique will get better as well.</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46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Trying to do motion analysis of work cup skiers.</a:t>
            </a:r>
            <a:r>
              <a:rPr lang="en-US" baseline="0" dirty="0" smtClean="0"/>
              <a:t> Normally you’d just put motion capture markers on the skier, but that is extremely difficult in sunlight on snow and over the distances that skiers perform.</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uses the Daniel </a:t>
            </a:r>
            <a:r>
              <a:rPr lang="en-US" dirty="0" err="1" smtClean="0"/>
              <a:t>Sharstein</a:t>
            </a:r>
            <a:r>
              <a:rPr lang="en-US" dirty="0" smtClean="0"/>
              <a:t> scheme that uses color to indicate direction and saturation to indicate magnitude</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not finding</a:t>
            </a:r>
            <a:r>
              <a:rPr lang="en-US" baseline="0" dirty="0" smtClean="0"/>
              <a:t> intra camera correspondences.</a:t>
            </a:r>
          </a:p>
          <a:p>
            <a:r>
              <a:rPr lang="en-US" baseline="0" dirty="0" smtClean="0"/>
              <a:t>Normal pixel/feature detectors have significant problems even with RGB/NIR image pairs. </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a:t>
            </a:r>
            <a:r>
              <a:rPr lang="en-US" baseline="0" dirty="0" smtClean="0"/>
              <a:t> there enough information to align optical flow fields taken from two different views?</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Optical flow need not be an accurate projection</a:t>
            </a:r>
            <a:r>
              <a:rPr lang="en-US" baseline="0" dirty="0" smtClean="0"/>
              <a:t> of the 3D motion field for the depth map.</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Standard pin-hole camera model and binocular stereo.</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Flow</a:t>
            </a:r>
            <a:r>
              <a:rPr lang="en-US" baseline="0" dirty="0" smtClean="0"/>
              <a:t> variability in this method is similar to pixel intensity variability.  However, we can get around this with optical flow by using different focal length lenses.  </a:t>
            </a:r>
            <a:r>
              <a:rPr lang="en-US" dirty="0" smtClean="0"/>
              <a:t>Think </a:t>
            </a:r>
            <a:r>
              <a:rPr lang="en-US" dirty="0" smtClean="0"/>
              <a:t>of the</a:t>
            </a:r>
            <a:r>
              <a:rPr lang="en-US" baseline="0" dirty="0" smtClean="0"/>
              <a:t> entire scene being frontal planar, any point would match any point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32D8CF0-F888-4F5A-BDD5-6B1DD6B4F67C}" type="slidenum">
              <a:rPr lang="en-US" smtClean="0"/>
              <a:pPr/>
              <a:t>14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5" name="Footer Placeholder 4"/>
          <p:cNvSpPr>
            <a:spLocks noGrp="1"/>
          </p:cNvSpPr>
          <p:nvPr>
            <p:ph type="ftr" sz="quarter" idx="11"/>
          </p:nvPr>
        </p:nvSpPr>
        <p:spPr/>
        <p:txBody>
          <a:bodyPr/>
          <a:lstStyle>
            <a:lvl1pPr>
              <a:defRPr baseline="0">
                <a:solidFill>
                  <a:schemeClr val="bg1"/>
                </a:solidFill>
              </a:defRPr>
            </a:lvl1pPr>
          </a:lstStyle>
          <a:p>
            <a:r>
              <a:rPr lang="en-US" dirty="0" smtClean="0"/>
              <a:t>University of Utah</a:t>
            </a:r>
            <a:endParaRPr lang="en-US" dirty="0"/>
          </a:p>
        </p:txBody>
      </p:sp>
      <p:sp>
        <p:nvSpPr>
          <p:cNvPr id="6" name="Slide Number Placeholder 5"/>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4" name="Footer Placeholder 3"/>
          <p:cNvSpPr>
            <a:spLocks noGrp="1"/>
          </p:cNvSpPr>
          <p:nvPr>
            <p:ph type="ftr" sz="quarter" idx="11"/>
          </p:nvPr>
        </p:nvSpPr>
        <p:spPr/>
        <p:txBody>
          <a:bodyPr/>
          <a:lstStyle/>
          <a:p>
            <a:r>
              <a:rPr lang="en-US" dirty="0" smtClean="0"/>
              <a:t>University of Utah</a:t>
            </a:r>
            <a:endParaRPr lang="en-US" dirty="0"/>
          </a:p>
        </p:txBody>
      </p:sp>
      <p:sp>
        <p:nvSpPr>
          <p:cNvPr id="5" name="Slide Number Placeholder 4"/>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3" name="Footer Placeholder 2"/>
          <p:cNvSpPr>
            <a:spLocks noGrp="1"/>
          </p:cNvSpPr>
          <p:nvPr>
            <p:ph type="ftr" sz="quarter" idx="11"/>
          </p:nvPr>
        </p:nvSpPr>
        <p:spPr/>
        <p:txBody>
          <a:bodyPr/>
          <a:lstStyle/>
          <a:p>
            <a:r>
              <a:rPr lang="en-US" dirty="0" smtClean="0"/>
              <a:t>University of Utah</a:t>
            </a:r>
            <a:endParaRPr lang="en-US" dirty="0"/>
          </a:p>
        </p:txBody>
      </p:sp>
      <p:sp>
        <p:nvSpPr>
          <p:cNvPr id="4" name="Slide Number Placeholder 3"/>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EBB762-A5DD-4B74-98BF-E30C5AF11DAF}" type="datetimeFigureOut">
              <a:rPr lang="en-US" smtClean="0"/>
              <a:pPr/>
              <a:t>9/1/2016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AF9437-5152-499E-9994-9F3DC178973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BB762-A5DD-4B74-98BF-E30C5AF11DAF}" type="datetimeFigureOut">
              <a:rPr lang="en-US" smtClean="0"/>
              <a:pPr/>
              <a:t>9/1/2016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smtClean="0"/>
              <a:t>University of Utah</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F9437-5152-499E-9994-9F3DC178973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solidFill>
                  <a:schemeClr val="bg1"/>
                </a:solidFill>
              </a:rPr>
              <a:t>A novel automated method for doing registration and 3D reconstruction from multi-modal RGB/IR image sequences</a:t>
            </a:r>
            <a:endParaRPr lang="en-US" dirty="0">
              <a:solidFill>
                <a:schemeClr val="bg1"/>
              </a:solidFill>
            </a:endParaRPr>
          </a:p>
        </p:txBody>
      </p:sp>
      <p:sp>
        <p:nvSpPr>
          <p:cNvPr id="3" name="Subtitle 2"/>
          <p:cNvSpPr>
            <a:spLocks noGrp="1"/>
          </p:cNvSpPr>
          <p:nvPr>
            <p:ph type="subTitle" idx="1"/>
          </p:nvPr>
        </p:nvSpPr>
        <p:spPr/>
        <p:txBody>
          <a:bodyPr/>
          <a:lstStyle/>
          <a:p>
            <a:endParaRPr lang="en-US" dirty="0" smtClean="0">
              <a:solidFill>
                <a:schemeClr val="bg1"/>
              </a:solidFill>
            </a:endParaRPr>
          </a:p>
          <a:p>
            <a:r>
              <a:rPr lang="en-US" dirty="0" smtClean="0">
                <a:solidFill>
                  <a:schemeClr val="bg1"/>
                </a:solidFill>
              </a:rPr>
              <a:t>Richard Kirby and Ross Whitaker</a:t>
            </a:r>
          </a:p>
          <a:p>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Applications</a:t>
            </a:r>
            <a:endParaRPr lang="en-US" dirty="0">
              <a:solidFill>
                <a:schemeClr val="bg1"/>
              </a:solidFill>
            </a:endParaRPr>
          </a:p>
        </p:txBody>
      </p:sp>
      <p:sp>
        <p:nvSpPr>
          <p:cNvPr id="5" name="Content Placeholder 4"/>
          <p:cNvSpPr>
            <a:spLocks noGrp="1"/>
          </p:cNvSpPr>
          <p:nvPr>
            <p:ph idx="1"/>
          </p:nvPr>
        </p:nvSpPr>
        <p:spPr/>
        <p:txBody>
          <a:bodyPr/>
          <a:lstStyle/>
          <a:p>
            <a:r>
              <a:rPr lang="en-US" dirty="0" smtClean="0">
                <a:solidFill>
                  <a:schemeClr val="bg1"/>
                </a:solidFill>
              </a:rPr>
              <a:t>3D motion field camera rig</a:t>
            </a:r>
          </a:p>
          <a:p>
            <a:r>
              <a:rPr lang="en-US" dirty="0" smtClean="0">
                <a:solidFill>
                  <a:schemeClr val="bg1"/>
                </a:solidFill>
              </a:rPr>
              <a:t>Multi-modal camera rig</a:t>
            </a:r>
          </a:p>
          <a:p>
            <a:pPr lvl="1"/>
            <a:r>
              <a:rPr lang="en-US" dirty="0" smtClean="0">
                <a:solidFill>
                  <a:schemeClr val="bg1"/>
                </a:solidFill>
              </a:rPr>
              <a:t>If optical flow is invariant to the wavelength of light being imaged: Intra-camera pixel/feature correspondences are not required for image registration and 3D reconstruction.</a:t>
            </a:r>
          </a:p>
        </p:txBody>
      </p:sp>
      <p:pic>
        <p:nvPicPr>
          <p:cNvPr id="48130" name="Picture 2" descr="cid:image002.jpg@01D1CC59.62CE2DD0"/>
          <p:cNvPicPr>
            <a:picLocks noChangeAspect="1" noChangeArrowheads="1"/>
          </p:cNvPicPr>
          <p:nvPr/>
        </p:nvPicPr>
        <p:blipFill>
          <a:blip r:embed="rId3" cstate="print"/>
          <a:srcRect/>
          <a:stretch>
            <a:fillRect/>
          </a:stretch>
        </p:blipFill>
        <p:spPr bwMode="auto">
          <a:xfrm>
            <a:off x="5029200" y="4572000"/>
            <a:ext cx="1828800" cy="1672167"/>
          </a:xfrm>
          <a:prstGeom prst="rect">
            <a:avLst/>
          </a:prstGeom>
          <a:noFill/>
        </p:spPr>
      </p:pic>
      <p:pic>
        <p:nvPicPr>
          <p:cNvPr id="48129" name="Picture 1" descr="cid:image003.jpg@01D1CC59.62CE2DD0"/>
          <p:cNvPicPr>
            <a:picLocks noChangeAspect="1" noChangeArrowheads="1"/>
          </p:cNvPicPr>
          <p:nvPr/>
        </p:nvPicPr>
        <p:blipFill>
          <a:blip r:embed="rId4" cstate="print"/>
          <a:srcRect/>
          <a:stretch>
            <a:fillRect/>
          </a:stretch>
        </p:blipFill>
        <p:spPr bwMode="auto">
          <a:xfrm>
            <a:off x="6858000" y="4572000"/>
            <a:ext cx="1828800" cy="1684867"/>
          </a:xfrm>
          <a:prstGeom prst="rect">
            <a:avLst/>
          </a:prstGeom>
          <a:noFill/>
        </p:spPr>
      </p:pic>
      <p:sp>
        <p:nvSpPr>
          <p:cNvPr id="4813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8132" name="Rectangle 4"/>
          <p:cNvSpPr>
            <a:spLocks noChangeArrowheads="1"/>
          </p:cNvSpPr>
          <p:nvPr/>
        </p:nvSpPr>
        <p:spPr bwMode="auto">
          <a:xfrm>
            <a:off x="0" y="2965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170" name="Picture 2"/>
          <p:cNvPicPr>
            <a:picLocks noChangeAspect="1" noChangeArrowheads="1"/>
          </p:cNvPicPr>
          <p:nvPr/>
        </p:nvPicPr>
        <p:blipFill>
          <a:blip r:embed="rId5" cstate="print"/>
          <a:srcRect/>
          <a:stretch>
            <a:fillRect/>
          </a:stretch>
        </p:blipFill>
        <p:spPr bwMode="auto">
          <a:xfrm>
            <a:off x="2590800" y="5029200"/>
            <a:ext cx="2286000" cy="1714500"/>
          </a:xfrm>
          <a:prstGeom prst="rect">
            <a:avLst/>
          </a:prstGeom>
          <a:noFill/>
          <a:ln w="9525">
            <a:noFill/>
            <a:miter lim="800000"/>
            <a:headEnd/>
            <a:tailEnd/>
          </a:ln>
        </p:spPr>
      </p:pic>
      <p:pic>
        <p:nvPicPr>
          <p:cNvPr id="7171" name="Picture 3"/>
          <p:cNvPicPr>
            <a:picLocks noChangeAspect="1" noChangeArrowheads="1"/>
          </p:cNvPicPr>
          <p:nvPr/>
        </p:nvPicPr>
        <p:blipFill>
          <a:blip r:embed="rId6" cstate="print"/>
          <a:srcRect/>
          <a:stretch>
            <a:fillRect/>
          </a:stretch>
        </p:blipFill>
        <p:spPr bwMode="auto">
          <a:xfrm>
            <a:off x="304800" y="5029200"/>
            <a:ext cx="2286000" cy="171171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Outline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rgbClr val="7030A0"/>
                </a:solidFill>
              </a:rPr>
              <a:t>Conceptual idea</a:t>
            </a:r>
          </a:p>
          <a:p>
            <a:r>
              <a:rPr lang="en-US" dirty="0" smtClean="0">
                <a:solidFill>
                  <a:srgbClr val="7030A0"/>
                </a:solidFill>
              </a:rPr>
              <a:t>Motivation</a:t>
            </a:r>
          </a:p>
          <a:p>
            <a:r>
              <a:rPr lang="en-US" dirty="0" smtClean="0">
                <a:solidFill>
                  <a:schemeClr val="bg1"/>
                </a:solidFill>
              </a:rPr>
              <a:t>Theory</a:t>
            </a:r>
          </a:p>
          <a:p>
            <a:r>
              <a:rPr lang="en-US" dirty="0" smtClean="0">
                <a:solidFill>
                  <a:srgbClr val="7030A0"/>
                </a:solidFill>
              </a:rPr>
              <a:t>Results</a:t>
            </a:r>
          </a:p>
          <a:p>
            <a:r>
              <a:rPr lang="en-US" dirty="0" smtClean="0">
                <a:solidFill>
                  <a:srgbClr val="7030A0"/>
                </a:solidFill>
              </a:rPr>
              <a:t>Conclusions</a:t>
            </a:r>
          </a:p>
          <a:p>
            <a:endParaRPr lang="en-US" dirty="0" smtClean="0">
              <a:solidFill>
                <a:schemeClr val="bg1"/>
              </a:solidFill>
            </a:endParaRPr>
          </a:p>
          <a:p>
            <a:endParaRPr lang="en-US" dirty="0">
              <a:solidFill>
                <a:schemeClr val="bg1"/>
              </a:solidFill>
            </a:endParaRPr>
          </a:p>
        </p:txBody>
      </p:sp>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Assumptions</a:t>
            </a:r>
            <a:endParaRPr lang="en-US" dirty="0">
              <a:solidFill>
                <a:schemeClr val="bg1"/>
              </a:solidFill>
            </a:endParaRPr>
          </a:p>
        </p:txBody>
      </p:sp>
      <p:sp>
        <p:nvSpPr>
          <p:cNvPr id="5" name="Content Placeholder 4"/>
          <p:cNvSpPr>
            <a:spLocks noGrp="1"/>
          </p:cNvSpPr>
          <p:nvPr>
            <p:ph idx="1"/>
          </p:nvPr>
        </p:nvSpPr>
        <p:spPr/>
        <p:txBody>
          <a:bodyPr>
            <a:normAutofit lnSpcReduction="10000"/>
          </a:bodyPr>
          <a:lstStyle/>
          <a:p>
            <a:r>
              <a:rPr lang="en-US" dirty="0" smtClean="0">
                <a:solidFill>
                  <a:schemeClr val="bg1"/>
                </a:solidFill>
              </a:rPr>
              <a:t>Scene is smoothly deformable.</a:t>
            </a:r>
          </a:p>
          <a:p>
            <a:r>
              <a:rPr lang="en-US" dirty="0" smtClean="0">
                <a:solidFill>
                  <a:schemeClr val="bg1"/>
                </a:solidFill>
              </a:rPr>
              <a:t>There must be relative movement between the camera rig and the scene.</a:t>
            </a:r>
          </a:p>
          <a:p>
            <a:r>
              <a:rPr lang="en-US" dirty="0" smtClean="0">
                <a:solidFill>
                  <a:schemeClr val="bg1"/>
                </a:solidFill>
              </a:rPr>
              <a:t>Optical flow need not be an accurate projection of the 3D motion field, but errors in</a:t>
            </a:r>
            <a:br>
              <a:rPr lang="en-US" dirty="0" smtClean="0">
                <a:solidFill>
                  <a:schemeClr val="bg1"/>
                </a:solidFill>
              </a:rPr>
            </a:br>
            <a:r>
              <a:rPr lang="en-US" dirty="0" smtClean="0">
                <a:solidFill>
                  <a:schemeClr val="bg1"/>
                </a:solidFill>
              </a:rPr>
              <a:t>optical flow computation should be consistent </a:t>
            </a:r>
            <a:br>
              <a:rPr lang="en-US" dirty="0" smtClean="0">
                <a:solidFill>
                  <a:schemeClr val="bg1"/>
                </a:solidFill>
              </a:rPr>
            </a:br>
            <a:r>
              <a:rPr lang="en-US" dirty="0" smtClean="0">
                <a:solidFill>
                  <a:schemeClr val="bg1"/>
                </a:solidFill>
              </a:rPr>
              <a:t>with projection equations.</a:t>
            </a:r>
          </a:p>
          <a:p>
            <a:r>
              <a:rPr lang="en-US" dirty="0" smtClean="0">
                <a:solidFill>
                  <a:schemeClr val="bg1"/>
                </a:solidFill>
              </a:rPr>
              <a:t>Scene must have enough visual texture to generate optical flow.</a:t>
            </a:r>
          </a:p>
        </p:txBody>
      </p:sp>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Camera Geometry</a:t>
            </a:r>
            <a:endParaRPr lang="en-US" dirty="0">
              <a:solidFill>
                <a:schemeClr val="bg1"/>
              </a:solidFill>
            </a:endParaRPr>
          </a:p>
        </p:txBody>
      </p:sp>
      <p:pic>
        <p:nvPicPr>
          <p:cNvPr id="3" name="Picture 2" descr="JEI_Stereo.png"/>
          <p:cNvPicPr/>
          <p:nvPr/>
        </p:nvPicPr>
        <p:blipFill>
          <a:blip r:embed="rId3" cstate="print"/>
          <a:srcRect t="46230"/>
          <a:stretch>
            <a:fillRect/>
          </a:stretch>
        </p:blipFill>
        <p:spPr>
          <a:xfrm>
            <a:off x="1599141" y="1346200"/>
            <a:ext cx="5945717" cy="4165600"/>
          </a:xfrm>
          <a:prstGeom prst="rect">
            <a:avLst/>
          </a:prstGeom>
        </p:spPr>
      </p:pic>
      <p:sp>
        <p:nvSpPr>
          <p:cNvPr id="4" name="TextBox 3"/>
          <p:cNvSpPr txBox="1"/>
          <p:nvPr/>
        </p:nvSpPr>
        <p:spPr>
          <a:xfrm>
            <a:off x="1828800" y="6096000"/>
            <a:ext cx="4498796" cy="369332"/>
          </a:xfrm>
          <a:prstGeom prst="rect">
            <a:avLst/>
          </a:prstGeom>
          <a:noFill/>
        </p:spPr>
        <p:txBody>
          <a:bodyPr wrap="none" rtlCol="0">
            <a:spAutoFit/>
          </a:bodyPr>
          <a:lstStyle/>
          <a:p>
            <a:r>
              <a:rPr lang="en-US" dirty="0" smtClean="0">
                <a:solidFill>
                  <a:schemeClr val="bg1"/>
                </a:solidFill>
              </a:rPr>
              <a:t>Note: Cameras must of different focal lengths.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Why different focal lengths?</a:t>
            </a:r>
            <a:endParaRPr lang="en-US" dirty="0"/>
          </a:p>
        </p:txBody>
      </p:sp>
      <p:sp>
        <p:nvSpPr>
          <p:cNvPr id="3" name="Content Placeholder 2"/>
          <p:cNvSpPr>
            <a:spLocks noGrp="1"/>
          </p:cNvSpPr>
          <p:nvPr>
            <p:ph idx="1"/>
          </p:nvPr>
        </p:nvSpPr>
        <p:spPr/>
        <p:txBody>
          <a:bodyPr>
            <a:normAutofit fontScale="92500"/>
          </a:bodyPr>
          <a:lstStyle/>
          <a:p>
            <a:r>
              <a:rPr lang="en-US" dirty="0" smtClean="0">
                <a:solidFill>
                  <a:schemeClr val="bg1"/>
                </a:solidFill>
              </a:rPr>
              <a:t>Different focal lengths required to match frontal planar surfaces otherwise energy is the same for all points along a frontal planar surface</a:t>
            </a:r>
          </a:p>
          <a:p>
            <a:r>
              <a:rPr lang="en-US" dirty="0" smtClean="0">
                <a:solidFill>
                  <a:schemeClr val="bg1"/>
                </a:solidFill>
              </a:rPr>
              <a:t>Addition advantage: energy response is substantially more acute.</a:t>
            </a:r>
          </a:p>
          <a:p>
            <a:pPr lvl="1"/>
            <a:endParaRPr lang="en-US" dirty="0" smtClean="0">
              <a:solidFill>
                <a:schemeClr val="bg1"/>
              </a:solidFill>
            </a:endParaRPr>
          </a:p>
          <a:p>
            <a:r>
              <a:rPr lang="en-US" dirty="0" smtClean="0">
                <a:solidFill>
                  <a:schemeClr val="bg1"/>
                </a:solidFill>
              </a:rPr>
              <a:t>Complications</a:t>
            </a:r>
          </a:p>
          <a:p>
            <a:pPr lvl="1"/>
            <a:r>
              <a:rPr lang="en-US" dirty="0" smtClean="0">
                <a:solidFill>
                  <a:schemeClr val="bg1"/>
                </a:solidFill>
              </a:rPr>
              <a:t>Epipolar line in one camera is not a horizontal line in the other camera</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Energy derivation – Optical Flow</a:t>
            </a:r>
            <a:endParaRPr lang="en-US" dirty="0">
              <a:solidFill>
                <a:schemeClr val="bg1"/>
              </a:solidFill>
            </a:endParaRPr>
          </a:p>
        </p:txBody>
      </p:sp>
      <p:sp>
        <p:nvSpPr>
          <p:cNvPr id="1043"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5"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8" name="Rectangle 2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50" name="Rectangle 26"/>
          <p:cNvSpPr>
            <a:spLocks noChangeArrowheads="1"/>
          </p:cNvSpPr>
          <p:nvPr/>
        </p:nvSpPr>
        <p:spPr bwMode="auto">
          <a:xfrm>
            <a:off x="0" y="1784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2"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6" name="Picture 35" descr="JEI_Stereo.png"/>
          <p:cNvPicPr/>
          <p:nvPr/>
        </p:nvPicPr>
        <p:blipFill>
          <a:blip r:embed="rId3" cstate="print"/>
          <a:srcRect t="46230"/>
          <a:stretch>
            <a:fillRect/>
          </a:stretch>
        </p:blipFill>
        <p:spPr>
          <a:xfrm>
            <a:off x="5181600" y="1600200"/>
            <a:ext cx="3733800" cy="2514600"/>
          </a:xfrm>
          <a:prstGeom prst="rect">
            <a:avLst/>
          </a:prstGeom>
        </p:spPr>
      </p:pic>
      <p:sp>
        <p:nvSpPr>
          <p:cNvPr id="1054"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56" name="Rectangle 3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58" name="Rectangle 3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57" name="Picture 3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 y="1600200"/>
            <a:ext cx="1117600" cy="685800"/>
          </a:xfrm>
          <a:prstGeom prst="rect">
            <a:avLst/>
          </a:prstGeom>
          <a:solidFill>
            <a:schemeClr val="bg1"/>
          </a:solidFill>
        </p:spPr>
      </p:pic>
      <p:sp>
        <p:nvSpPr>
          <p:cNvPr id="1060" name="Rectangle 3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59" name="Picture 3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2400" y="2514600"/>
            <a:ext cx="4445000" cy="692150"/>
          </a:xfrm>
          <a:prstGeom prst="rect">
            <a:avLst/>
          </a:prstGeom>
          <a:solidFill>
            <a:schemeClr val="bg1"/>
          </a:solidFill>
        </p:spPr>
      </p:pic>
      <p:sp>
        <p:nvSpPr>
          <p:cNvPr id="1062" name="Rectangle 3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64" name="Rectangle 4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68" name="Rectangle 4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70" name="Rectangle 4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3" name="TextBox 22"/>
          <p:cNvSpPr txBox="1"/>
          <p:nvPr/>
        </p:nvSpPr>
        <p:spPr>
          <a:xfrm>
            <a:off x="3657600" y="61722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pic>
        <p:nvPicPr>
          <p:cNvPr id="24" name="Picture 2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52400" y="3429000"/>
            <a:ext cx="1943100" cy="685800"/>
          </a:xfrm>
          <a:prstGeom prst="rect">
            <a:avLst/>
          </a:prstGeom>
          <a:solidFill>
            <a:schemeClr val="bg1"/>
          </a:solidFill>
        </p:spPr>
      </p:pic>
      <p:sp>
        <p:nvSpPr>
          <p:cNvPr id="26" name="Rectangle 25"/>
          <p:cNvSpPr/>
          <p:nvPr/>
        </p:nvSpPr>
        <p:spPr>
          <a:xfrm>
            <a:off x="152400" y="4343400"/>
            <a:ext cx="6629400" cy="213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28600" y="4419600"/>
            <a:ext cx="4318000" cy="2006600"/>
          </a:xfrm>
          <a:prstGeom prst="rect">
            <a:avLst/>
          </a:prstGeom>
          <a:solidFill>
            <a:schemeClr val="bg1"/>
          </a:solidFill>
        </p:spPr>
      </p:pic>
      <p:pic>
        <p:nvPicPr>
          <p:cNvPr id="28" name="Picture 2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876800" y="4800600"/>
            <a:ext cx="1714500" cy="1244600"/>
          </a:xfrm>
          <a:prstGeom prst="rect">
            <a:avLst/>
          </a:prstGeom>
          <a:solidFill>
            <a:schemeClr val="bg1"/>
          </a:solidFill>
        </p:spPr>
      </p:pic>
      <p:sp>
        <p:nvSpPr>
          <p:cNvPr id="29" name="TextBox 28"/>
          <p:cNvSpPr txBox="1"/>
          <p:nvPr/>
        </p:nvSpPr>
        <p:spPr>
          <a:xfrm>
            <a:off x="6858000" y="4800600"/>
            <a:ext cx="2108078" cy="1200329"/>
          </a:xfrm>
          <a:prstGeom prst="rect">
            <a:avLst/>
          </a:prstGeom>
          <a:noFill/>
        </p:spPr>
        <p:txBody>
          <a:bodyPr wrap="none" rtlCol="0">
            <a:spAutoFit/>
          </a:bodyPr>
          <a:lstStyle/>
          <a:p>
            <a:r>
              <a:rPr lang="en-US" dirty="0" smtClean="0">
                <a:solidFill>
                  <a:schemeClr val="bg1"/>
                </a:solidFill>
              </a:rPr>
              <a:t>This represents four </a:t>
            </a:r>
          </a:p>
          <a:p>
            <a:r>
              <a:rPr lang="en-US" dirty="0" smtClean="0">
                <a:solidFill>
                  <a:schemeClr val="bg1"/>
                </a:solidFill>
              </a:rPr>
              <a:t>equations with four </a:t>
            </a:r>
          </a:p>
          <a:p>
            <a:r>
              <a:rPr lang="en-US" dirty="0" smtClean="0">
                <a:solidFill>
                  <a:schemeClr val="bg1"/>
                </a:solidFill>
              </a:rPr>
              <a:t>unknowns U, V, W, </a:t>
            </a:r>
          </a:p>
          <a:p>
            <a:r>
              <a:rPr lang="en-US" dirty="0" smtClean="0">
                <a:solidFill>
                  <a:schemeClr val="bg1"/>
                </a:solidFill>
              </a:rPr>
              <a:t>and Z.</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3"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1600200"/>
            <a:ext cx="3676650" cy="755650"/>
          </a:xfrm>
          <a:prstGeom prst="rect">
            <a:avLst/>
          </a:prstGeom>
          <a:solidFill>
            <a:schemeClr val="bg1"/>
          </a:solidFill>
        </p:spPr>
      </p:pic>
      <p:sp>
        <p:nvSpPr>
          <p:cNvPr id="2" name="Title 1"/>
          <p:cNvSpPr>
            <a:spLocks noGrp="1"/>
          </p:cNvSpPr>
          <p:nvPr>
            <p:ph type="title"/>
          </p:nvPr>
        </p:nvSpPr>
        <p:spPr/>
        <p:txBody>
          <a:bodyPr>
            <a:normAutofit fontScale="90000"/>
          </a:bodyPr>
          <a:lstStyle/>
          <a:p>
            <a:r>
              <a:rPr lang="en-US" dirty="0" smtClean="0">
                <a:solidFill>
                  <a:schemeClr val="bg1"/>
                </a:solidFill>
              </a:rPr>
              <a:t>Energy functional - Relationship between flow in two cameras</a:t>
            </a:r>
            <a:endParaRPr lang="en-US" dirty="0">
              <a:solidFill>
                <a:schemeClr val="bg1"/>
              </a:solidFill>
            </a:endParaRPr>
          </a:p>
        </p:txBody>
      </p:sp>
      <p:sp>
        <p:nvSpPr>
          <p:cNvPr id="1043"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5"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8" name="Rectangle 2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50" name="Rectangle 26"/>
          <p:cNvSpPr>
            <a:spLocks noChangeArrowheads="1"/>
          </p:cNvSpPr>
          <p:nvPr/>
        </p:nvSpPr>
        <p:spPr bwMode="auto">
          <a:xfrm>
            <a:off x="0" y="1784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2" name="Rectangle 2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6" name="Picture 35" descr="JEI_Stereo.png"/>
          <p:cNvPicPr/>
          <p:nvPr/>
        </p:nvPicPr>
        <p:blipFill>
          <a:blip r:embed="rId4" cstate="print"/>
          <a:srcRect t="46230"/>
          <a:stretch>
            <a:fillRect/>
          </a:stretch>
        </p:blipFill>
        <p:spPr>
          <a:xfrm>
            <a:off x="5181600" y="1600200"/>
            <a:ext cx="3733800" cy="2514600"/>
          </a:xfrm>
          <a:prstGeom prst="rect">
            <a:avLst/>
          </a:prstGeom>
        </p:spPr>
      </p:pic>
      <p:sp>
        <p:nvSpPr>
          <p:cNvPr id="1054" name="Rectangle 3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56" name="Rectangle 3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9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789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9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892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4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4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4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4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4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47" name="Picture 1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2400" y="2590800"/>
            <a:ext cx="4578350" cy="1028700"/>
          </a:xfrm>
          <a:prstGeom prst="rect">
            <a:avLst/>
          </a:prstGeom>
          <a:solidFill>
            <a:schemeClr val="bg1"/>
          </a:solidFill>
        </p:spPr>
      </p:pic>
      <p:pic>
        <p:nvPicPr>
          <p:cNvPr id="29"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52400" y="3810000"/>
            <a:ext cx="3479800" cy="425450"/>
          </a:xfrm>
          <a:prstGeom prst="rect">
            <a:avLst/>
          </a:prstGeom>
          <a:solidFill>
            <a:schemeClr val="bg1"/>
          </a:solidFill>
        </p:spPr>
      </p:pic>
      <p:pic>
        <p:nvPicPr>
          <p:cNvPr id="30" name="Picture 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52400" y="4419600"/>
            <a:ext cx="5416550" cy="736600"/>
          </a:xfrm>
          <a:prstGeom prst="rect">
            <a:avLst/>
          </a:prstGeom>
          <a:solidFill>
            <a:schemeClr val="bg1"/>
          </a:solidFill>
        </p:spPr>
      </p:pic>
      <p:pic>
        <p:nvPicPr>
          <p:cNvPr id="31"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52400" y="5334000"/>
            <a:ext cx="3422650" cy="806450"/>
          </a:xfrm>
          <a:prstGeom prst="rect">
            <a:avLst/>
          </a:prstGeom>
          <a:solidFill>
            <a:schemeClr val="bg1"/>
          </a:solidFill>
        </p:spPr>
      </p:pic>
      <p:pic>
        <p:nvPicPr>
          <p:cNvPr id="32" name="Picture 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52400" y="6324600"/>
            <a:ext cx="3479800" cy="374650"/>
          </a:xfrm>
          <a:prstGeom prst="rect">
            <a:avLst/>
          </a:prstGeom>
          <a:solidFill>
            <a:schemeClr val="bg1"/>
          </a:solidFill>
        </p:spPr>
      </p:pic>
      <p:sp>
        <p:nvSpPr>
          <p:cNvPr id="33" name="TextBox 32"/>
          <p:cNvSpPr txBox="1"/>
          <p:nvPr/>
        </p:nvSpPr>
        <p:spPr>
          <a:xfrm>
            <a:off x="3810000" y="5410200"/>
            <a:ext cx="4436471" cy="646331"/>
          </a:xfrm>
          <a:prstGeom prst="rect">
            <a:avLst/>
          </a:prstGeom>
          <a:noFill/>
        </p:spPr>
        <p:txBody>
          <a:bodyPr wrap="none" rtlCol="0">
            <a:spAutoFit/>
          </a:bodyPr>
          <a:lstStyle/>
          <a:p>
            <a:r>
              <a:rPr lang="en-US" dirty="0" smtClean="0">
                <a:solidFill>
                  <a:schemeClr val="bg1"/>
                </a:solidFill>
              </a:rPr>
              <a:t>Regularization/smoothness term: penalty for </a:t>
            </a:r>
          </a:p>
          <a:p>
            <a:r>
              <a:rPr lang="en-US" dirty="0" smtClean="0">
                <a:solidFill>
                  <a:schemeClr val="bg1"/>
                </a:solidFill>
              </a:rPr>
              <a:t>discontinuities.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Numerical Solution</a:t>
            </a:r>
            <a:br>
              <a:rPr lang="en-US" dirty="0" smtClean="0">
                <a:solidFill>
                  <a:schemeClr val="bg1"/>
                </a:solidFill>
              </a:rPr>
            </a:br>
            <a:r>
              <a:rPr lang="en-US" dirty="0" smtClean="0">
                <a:solidFill>
                  <a:schemeClr val="bg1"/>
                </a:solidFill>
              </a:rPr>
              <a:t>Euler-Lagrange</a:t>
            </a:r>
            <a:endParaRPr lang="en-US" dirty="0">
              <a:solidFill>
                <a:schemeClr val="bg1"/>
              </a:solidFill>
            </a:endParaRPr>
          </a:p>
        </p:txBody>
      </p:sp>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710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400" y="1600200"/>
            <a:ext cx="5537200" cy="336550"/>
          </a:xfrm>
          <a:prstGeom prst="rect">
            <a:avLst/>
          </a:prstGeom>
          <a:solidFill>
            <a:schemeClr val="bg1"/>
          </a:solidFill>
        </p:spPr>
      </p:pic>
      <p:sp>
        <p:nvSpPr>
          <p:cNvPr id="471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710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2400" y="2133600"/>
            <a:ext cx="1835150" cy="692150"/>
          </a:xfrm>
          <a:prstGeom prst="rect">
            <a:avLst/>
          </a:prstGeom>
          <a:solidFill>
            <a:schemeClr val="bg1"/>
          </a:solidFill>
        </p:spPr>
      </p:pic>
      <p:sp>
        <p:nvSpPr>
          <p:cNvPr id="4711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710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 y="3048000"/>
            <a:ext cx="2025650" cy="692150"/>
          </a:xfrm>
          <a:prstGeom prst="rect">
            <a:avLst/>
          </a:prstGeom>
          <a:solidFill>
            <a:schemeClr val="bg1"/>
          </a:solidFill>
        </p:spPr>
      </p:pic>
      <p:sp>
        <p:nvSpPr>
          <p:cNvPr id="471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7111"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52400" y="3962400"/>
            <a:ext cx="2089150" cy="692150"/>
          </a:xfrm>
          <a:prstGeom prst="rect">
            <a:avLst/>
          </a:prstGeom>
          <a:solidFill>
            <a:schemeClr val="bg1"/>
          </a:solidFill>
        </p:spPr>
      </p:pic>
      <p:sp>
        <p:nvSpPr>
          <p:cNvPr id="12" name="TextBox 11"/>
          <p:cNvSpPr txBox="1"/>
          <p:nvPr/>
        </p:nvSpPr>
        <p:spPr>
          <a:xfrm>
            <a:off x="152400" y="5334000"/>
            <a:ext cx="4662943" cy="369332"/>
          </a:xfrm>
          <a:prstGeom prst="rect">
            <a:avLst/>
          </a:prstGeom>
          <a:noFill/>
        </p:spPr>
        <p:txBody>
          <a:bodyPr wrap="none" rtlCol="0">
            <a:spAutoFit/>
          </a:bodyPr>
          <a:lstStyle/>
          <a:p>
            <a:r>
              <a:rPr lang="en-US" dirty="0" smtClean="0">
                <a:solidFill>
                  <a:schemeClr val="bg1"/>
                </a:solidFill>
              </a:rPr>
              <a:t>Solve using standard gradient decent algorithm.</a:t>
            </a:r>
          </a:p>
        </p:txBody>
      </p:sp>
      <p:sp>
        <p:nvSpPr>
          <p:cNvPr id="13" name="TextBox 1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Outline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rgbClr val="7030A0"/>
                </a:solidFill>
              </a:rPr>
              <a:t>Conceptual idea</a:t>
            </a:r>
          </a:p>
          <a:p>
            <a:r>
              <a:rPr lang="en-US" dirty="0" smtClean="0">
                <a:solidFill>
                  <a:srgbClr val="7030A0"/>
                </a:solidFill>
              </a:rPr>
              <a:t>Motivation</a:t>
            </a:r>
          </a:p>
          <a:p>
            <a:r>
              <a:rPr lang="en-US" dirty="0" smtClean="0">
                <a:solidFill>
                  <a:srgbClr val="7030A0"/>
                </a:solidFill>
              </a:rPr>
              <a:t>Theory</a:t>
            </a:r>
          </a:p>
          <a:p>
            <a:r>
              <a:rPr lang="en-US" dirty="0" smtClean="0">
                <a:solidFill>
                  <a:schemeClr val="bg1"/>
                </a:solidFill>
              </a:rPr>
              <a:t>Results</a:t>
            </a:r>
          </a:p>
          <a:p>
            <a:r>
              <a:rPr lang="en-US" dirty="0" smtClean="0">
                <a:solidFill>
                  <a:srgbClr val="7030A0"/>
                </a:solidFill>
              </a:rPr>
              <a:t>Conclusions</a:t>
            </a:r>
          </a:p>
          <a:p>
            <a:endParaRPr lang="en-US" dirty="0" smtClean="0">
              <a:solidFill>
                <a:schemeClr val="bg1"/>
              </a:solidFill>
            </a:endParaRPr>
          </a:p>
          <a:p>
            <a:endParaRPr lang="en-US" dirty="0">
              <a:solidFill>
                <a:schemeClr val="bg1"/>
              </a:solidFill>
            </a:endParaRPr>
          </a:p>
        </p:txBody>
      </p:sp>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Outline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Conceptual idea</a:t>
            </a:r>
          </a:p>
          <a:p>
            <a:r>
              <a:rPr lang="en-US" dirty="0" smtClean="0">
                <a:solidFill>
                  <a:schemeClr val="bg1"/>
                </a:solidFill>
              </a:rPr>
              <a:t>Motivation</a:t>
            </a:r>
          </a:p>
          <a:p>
            <a:r>
              <a:rPr lang="en-US" dirty="0" smtClean="0">
                <a:solidFill>
                  <a:schemeClr val="bg1"/>
                </a:solidFill>
              </a:rPr>
              <a:t>Theory</a:t>
            </a:r>
          </a:p>
          <a:p>
            <a:r>
              <a:rPr lang="en-US" dirty="0" smtClean="0">
                <a:solidFill>
                  <a:schemeClr val="bg1"/>
                </a:solidFill>
              </a:rPr>
              <a:t>Results</a:t>
            </a:r>
          </a:p>
          <a:p>
            <a:r>
              <a:rPr lang="en-US" dirty="0" smtClean="0">
                <a:solidFill>
                  <a:schemeClr val="bg1"/>
                </a:solidFill>
              </a:rPr>
              <a:t>Conclusions</a:t>
            </a:r>
          </a:p>
          <a:p>
            <a:endParaRPr lang="en-US" dirty="0" smtClean="0">
              <a:solidFill>
                <a:schemeClr val="bg1"/>
              </a:solidFill>
            </a:endParaRPr>
          </a:p>
          <a:p>
            <a:endParaRPr lang="en-US" dirty="0">
              <a:solidFill>
                <a:schemeClr val="bg1"/>
              </a:solidFill>
            </a:endParaRPr>
          </a:p>
        </p:txBody>
      </p:sp>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1905000" y="1428750"/>
            <a:ext cx="5334000" cy="40005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a:stretch>
            <a:fillRect/>
          </a:stretch>
        </p:blipFill>
        <p:spPr bwMode="auto">
          <a:xfrm>
            <a:off x="1905000" y="1428750"/>
            <a:ext cx="5334000" cy="40005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1905000" y="1423988"/>
            <a:ext cx="5334000" cy="4010025"/>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cstate="print"/>
          <a:srcRect/>
          <a:stretch>
            <a:fillRect/>
          </a:stretch>
        </p:blipFill>
        <p:spPr bwMode="auto">
          <a:xfrm>
            <a:off x="1905000" y="1428750"/>
            <a:ext cx="5334000" cy="40005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05000" y="1428750"/>
            <a:ext cx="5334000" cy="40005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Outline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Conceptual idea</a:t>
            </a:r>
          </a:p>
          <a:p>
            <a:r>
              <a:rPr lang="en-US" dirty="0" smtClean="0">
                <a:solidFill>
                  <a:srgbClr val="7030A0"/>
                </a:solidFill>
              </a:rPr>
              <a:t>Motivation</a:t>
            </a:r>
          </a:p>
          <a:p>
            <a:r>
              <a:rPr lang="en-US" dirty="0" smtClean="0">
                <a:solidFill>
                  <a:srgbClr val="7030A0"/>
                </a:solidFill>
              </a:rPr>
              <a:t>Theory</a:t>
            </a:r>
          </a:p>
          <a:p>
            <a:r>
              <a:rPr lang="en-US" dirty="0" smtClean="0">
                <a:solidFill>
                  <a:srgbClr val="7030A0"/>
                </a:solidFill>
              </a:rPr>
              <a:t>Results</a:t>
            </a:r>
          </a:p>
          <a:p>
            <a:r>
              <a:rPr lang="en-US" dirty="0" smtClean="0">
                <a:solidFill>
                  <a:srgbClr val="7030A0"/>
                </a:solidFill>
              </a:rPr>
              <a:t>Conclusions</a:t>
            </a:r>
          </a:p>
          <a:p>
            <a:endParaRPr lang="en-US" dirty="0" smtClean="0">
              <a:solidFill>
                <a:schemeClr val="bg1"/>
              </a:solidFill>
            </a:endParaRPr>
          </a:p>
          <a:p>
            <a:endParaRPr lang="en-US" dirty="0">
              <a:solidFill>
                <a:schemeClr val="bg1"/>
              </a:solidFill>
            </a:endParaRPr>
          </a:p>
        </p:txBody>
      </p:sp>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1905000" y="1428750"/>
            <a:ext cx="5334000" cy="40005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905000" y="1428750"/>
            <a:ext cx="5334000" cy="40005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1905000" y="1428750"/>
            <a:ext cx="5334000" cy="4000500"/>
          </a:xfrm>
          <a:prstGeom prst="rect">
            <a:avLst/>
          </a:prstGeom>
          <a:noFill/>
          <a:ln w="9525">
            <a:noFill/>
            <a:miter lim="800000"/>
            <a:headEnd/>
            <a:tailEnd/>
          </a:ln>
        </p:spPr>
      </p:pic>
      <p:sp>
        <p:nvSpPr>
          <p:cNvPr id="3" name="TextBox 2"/>
          <p:cNvSpPr txBox="1"/>
          <p:nvPr/>
        </p:nvSpPr>
        <p:spPr>
          <a:xfrm>
            <a:off x="1905000" y="5791200"/>
            <a:ext cx="4373505" cy="584775"/>
          </a:xfrm>
          <a:prstGeom prst="rect">
            <a:avLst/>
          </a:prstGeom>
          <a:noFill/>
        </p:spPr>
        <p:txBody>
          <a:bodyPr wrap="none" rtlCol="0">
            <a:spAutoFit/>
          </a:bodyPr>
          <a:lstStyle/>
          <a:p>
            <a:r>
              <a:rPr lang="en-US" sz="3200" u="sng" dirty="0" smtClean="0">
                <a:solidFill>
                  <a:schemeClr val="bg1"/>
                </a:solidFill>
              </a:rPr>
              <a:t>RMS error = 0.086 pixels</a:t>
            </a:r>
            <a:endParaRPr lang="en-US" sz="3200" u="sng" dirty="0">
              <a:solidFill>
                <a:schemeClr val="bg1"/>
              </a:solidFill>
            </a:endParaRPr>
          </a:p>
        </p:txBody>
      </p:sp>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71600" y="990600"/>
            <a:ext cx="6400800" cy="487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3" cstate="print"/>
          <a:srcRect/>
          <a:stretch>
            <a:fillRect/>
          </a:stretch>
        </p:blipFill>
        <p:spPr bwMode="auto">
          <a:xfrm>
            <a:off x="1524000" y="1143000"/>
            <a:ext cx="6096000" cy="4572000"/>
          </a:xfrm>
          <a:prstGeom prst="rect">
            <a:avLst/>
          </a:prstGeom>
          <a:noFill/>
          <a:ln w="9525">
            <a:noFill/>
            <a:miter lim="800000"/>
            <a:headEnd/>
            <a:tailEnd/>
          </a:ln>
        </p:spPr>
      </p:pic>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514475" y="1138238"/>
            <a:ext cx="6115050" cy="4581525"/>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514475" y="1138238"/>
            <a:ext cx="6115050" cy="4581525"/>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3657600"/>
            <a:ext cx="1371600" cy="685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I1_RGB</a:t>
            </a:r>
            <a:endParaRPr lang="en-US" dirty="0"/>
          </a:p>
        </p:txBody>
      </p:sp>
      <p:sp>
        <p:nvSpPr>
          <p:cNvPr id="5" name="Rectangle 4"/>
          <p:cNvSpPr/>
          <p:nvPr/>
        </p:nvSpPr>
        <p:spPr>
          <a:xfrm>
            <a:off x="3124200" y="2362200"/>
            <a:ext cx="2819400" cy="9906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Registration</a:t>
            </a:r>
          </a:p>
          <a:p>
            <a:pPr algn="ctr"/>
            <a:r>
              <a:rPr lang="en-US" dirty="0" smtClean="0"/>
              <a:t>and</a:t>
            </a:r>
          </a:p>
          <a:p>
            <a:pPr algn="ctr"/>
            <a:r>
              <a:rPr lang="en-US" dirty="0" smtClean="0"/>
              <a:t>3D Reconstruction</a:t>
            </a:r>
            <a:endParaRPr lang="en-US" dirty="0"/>
          </a:p>
        </p:txBody>
      </p:sp>
      <p:sp>
        <p:nvSpPr>
          <p:cNvPr id="12" name="Rectangle 11"/>
          <p:cNvSpPr/>
          <p:nvPr/>
        </p:nvSpPr>
        <p:spPr>
          <a:xfrm>
            <a:off x="5029200" y="45720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IR Flow</a:t>
            </a:r>
            <a:endParaRPr lang="en-US" dirty="0"/>
          </a:p>
        </p:txBody>
      </p:sp>
      <p:sp>
        <p:nvSpPr>
          <p:cNvPr id="13" name="Rectangle 12"/>
          <p:cNvSpPr/>
          <p:nvPr/>
        </p:nvSpPr>
        <p:spPr>
          <a:xfrm>
            <a:off x="2743200" y="457200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RGB Flow</a:t>
            </a:r>
            <a:endParaRPr lang="en-US" dirty="0"/>
          </a:p>
        </p:txBody>
      </p:sp>
      <p:sp>
        <p:nvSpPr>
          <p:cNvPr id="14" name="Rectangle 13"/>
          <p:cNvSpPr/>
          <p:nvPr/>
        </p:nvSpPr>
        <p:spPr>
          <a:xfrm>
            <a:off x="6858000" y="5486400"/>
            <a:ext cx="1371600" cy="685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I0_IR</a:t>
            </a:r>
            <a:endParaRPr lang="en-US" dirty="0"/>
          </a:p>
        </p:txBody>
      </p:sp>
      <p:sp>
        <p:nvSpPr>
          <p:cNvPr id="15" name="Rectangle 14"/>
          <p:cNvSpPr/>
          <p:nvPr/>
        </p:nvSpPr>
        <p:spPr>
          <a:xfrm>
            <a:off x="914400" y="5486400"/>
            <a:ext cx="1371600" cy="685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I0_RGB</a:t>
            </a:r>
            <a:endParaRPr lang="en-US" dirty="0"/>
          </a:p>
        </p:txBody>
      </p:sp>
      <p:sp>
        <p:nvSpPr>
          <p:cNvPr id="16" name="Rectangle 15"/>
          <p:cNvSpPr/>
          <p:nvPr/>
        </p:nvSpPr>
        <p:spPr>
          <a:xfrm>
            <a:off x="6858000" y="3657600"/>
            <a:ext cx="1371600" cy="6858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I1_IR</a:t>
            </a:r>
            <a:endParaRPr lang="en-US" dirty="0"/>
          </a:p>
        </p:txBody>
      </p:sp>
      <p:cxnSp>
        <p:nvCxnSpPr>
          <p:cNvPr id="18" name="Straight Arrow Connector 17"/>
          <p:cNvCxnSpPr>
            <a:stCxn id="15" idx="3"/>
            <a:endCxn id="13" idx="1"/>
          </p:cNvCxnSpPr>
          <p:nvPr/>
        </p:nvCxnSpPr>
        <p:spPr>
          <a:xfrm flipV="1">
            <a:off x="2286000" y="4914900"/>
            <a:ext cx="457200" cy="914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0"/>
            <a:endCxn id="5" idx="2"/>
          </p:cNvCxnSpPr>
          <p:nvPr/>
        </p:nvCxnSpPr>
        <p:spPr>
          <a:xfrm flipV="1">
            <a:off x="3429000" y="3352800"/>
            <a:ext cx="1104900" cy="1219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a:endCxn id="5" idx="2"/>
          </p:cNvCxnSpPr>
          <p:nvPr/>
        </p:nvCxnSpPr>
        <p:spPr>
          <a:xfrm flipH="1" flipV="1">
            <a:off x="4533900" y="3352800"/>
            <a:ext cx="1181100" cy="1219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1"/>
            <a:endCxn id="12" idx="3"/>
          </p:cNvCxnSpPr>
          <p:nvPr/>
        </p:nvCxnSpPr>
        <p:spPr>
          <a:xfrm flipH="1">
            <a:off x="6400800" y="4000500"/>
            <a:ext cx="457200" cy="914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1"/>
            <a:endCxn id="12" idx="3"/>
          </p:cNvCxnSpPr>
          <p:nvPr/>
        </p:nvCxnSpPr>
        <p:spPr>
          <a:xfrm flipH="1" flipV="1">
            <a:off x="6400800" y="4914900"/>
            <a:ext cx="457200" cy="914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3"/>
            <a:endCxn id="13" idx="1"/>
          </p:cNvCxnSpPr>
          <p:nvPr/>
        </p:nvCxnSpPr>
        <p:spPr>
          <a:xfrm>
            <a:off x="2286000" y="4000500"/>
            <a:ext cx="457200" cy="914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Title 41"/>
          <p:cNvSpPr>
            <a:spLocks noGrp="1"/>
          </p:cNvSpPr>
          <p:nvPr>
            <p:ph type="title"/>
          </p:nvPr>
        </p:nvSpPr>
        <p:spPr/>
        <p:txBody>
          <a:bodyPr>
            <a:normAutofit fontScale="90000"/>
          </a:bodyPr>
          <a:lstStyle/>
          <a:p>
            <a:r>
              <a:rPr lang="en-US" dirty="0" smtClean="0">
                <a:solidFill>
                  <a:schemeClr val="bg1"/>
                </a:solidFill>
              </a:rPr>
              <a:t>Conceptual Idea - 3D Reconstruction using optical flow field alignment</a:t>
            </a:r>
            <a:endParaRPr lang="en-US" dirty="0">
              <a:solidFill>
                <a:schemeClr val="bg1"/>
              </a:solidFill>
            </a:endParaRPr>
          </a:p>
        </p:txBody>
      </p:sp>
      <p:sp>
        <p:nvSpPr>
          <p:cNvPr id="25" name="TextBox 24"/>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
        <p:nvSpPr>
          <p:cNvPr id="17" name="TextBox 16"/>
          <p:cNvSpPr txBox="1"/>
          <p:nvPr/>
        </p:nvSpPr>
        <p:spPr>
          <a:xfrm>
            <a:off x="792631" y="2590800"/>
            <a:ext cx="1470339" cy="923330"/>
          </a:xfrm>
          <a:prstGeom prst="rect">
            <a:avLst/>
          </a:prstGeom>
          <a:noFill/>
        </p:spPr>
        <p:txBody>
          <a:bodyPr wrap="none" rtlCol="0">
            <a:spAutoFit/>
          </a:bodyPr>
          <a:lstStyle/>
          <a:p>
            <a:pPr algn="ctr"/>
            <a:r>
              <a:rPr lang="en-US" dirty="0" smtClean="0">
                <a:solidFill>
                  <a:schemeClr val="bg1"/>
                </a:solidFill>
              </a:rPr>
              <a:t>Camera 1</a:t>
            </a:r>
          </a:p>
          <a:p>
            <a:pPr algn="ctr"/>
            <a:r>
              <a:rPr lang="en-US" dirty="0" smtClean="0">
                <a:solidFill>
                  <a:schemeClr val="bg1"/>
                </a:solidFill>
              </a:rPr>
              <a:t>View 1</a:t>
            </a:r>
          </a:p>
          <a:p>
            <a:pPr algn="ctr"/>
            <a:r>
              <a:rPr lang="en-US" dirty="0" smtClean="0">
                <a:solidFill>
                  <a:schemeClr val="bg1"/>
                </a:solidFill>
              </a:rPr>
              <a:t>Wavelength 1</a:t>
            </a:r>
            <a:endParaRPr lang="en-US" dirty="0">
              <a:solidFill>
                <a:schemeClr val="bg1"/>
              </a:solidFill>
            </a:endParaRPr>
          </a:p>
        </p:txBody>
      </p:sp>
      <p:sp>
        <p:nvSpPr>
          <p:cNvPr id="22" name="TextBox 21"/>
          <p:cNvSpPr txBox="1"/>
          <p:nvPr/>
        </p:nvSpPr>
        <p:spPr>
          <a:xfrm>
            <a:off x="6781800" y="2590800"/>
            <a:ext cx="1470339" cy="923330"/>
          </a:xfrm>
          <a:prstGeom prst="rect">
            <a:avLst/>
          </a:prstGeom>
          <a:noFill/>
        </p:spPr>
        <p:txBody>
          <a:bodyPr wrap="none" rtlCol="0">
            <a:spAutoFit/>
          </a:bodyPr>
          <a:lstStyle/>
          <a:p>
            <a:pPr algn="ctr"/>
            <a:r>
              <a:rPr lang="en-US" dirty="0" smtClean="0">
                <a:solidFill>
                  <a:schemeClr val="bg1"/>
                </a:solidFill>
              </a:rPr>
              <a:t>Camera 2</a:t>
            </a:r>
          </a:p>
          <a:p>
            <a:pPr algn="ctr"/>
            <a:r>
              <a:rPr lang="en-US" dirty="0" smtClean="0">
                <a:solidFill>
                  <a:schemeClr val="bg1"/>
                </a:solidFill>
              </a:rPr>
              <a:t>View 2</a:t>
            </a:r>
          </a:p>
          <a:p>
            <a:pPr algn="ctr"/>
            <a:r>
              <a:rPr lang="en-US" dirty="0" smtClean="0">
                <a:solidFill>
                  <a:schemeClr val="bg1"/>
                </a:solidFill>
              </a:rPr>
              <a:t>Wavelength 2</a:t>
            </a:r>
            <a:endParaRPr lang="en-US"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05000" y="1428750"/>
            <a:ext cx="5334000" cy="4000500"/>
          </a:xfrm>
          <a:prstGeom prst="rect">
            <a:avLst/>
          </a:prstGeom>
          <a:noFill/>
          <a:ln w="9525">
            <a:noFill/>
            <a:miter lim="800000"/>
            <a:headEnd/>
            <a:tailEnd/>
          </a:ln>
        </p:spPr>
      </p:pic>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905000" y="1428750"/>
            <a:ext cx="5334000" cy="40005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905000" y="1428750"/>
            <a:ext cx="5334000" cy="40005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
        <p:nvSpPr>
          <p:cNvPr id="4" name="TextBox 3"/>
          <p:cNvSpPr txBox="1"/>
          <p:nvPr/>
        </p:nvSpPr>
        <p:spPr>
          <a:xfrm>
            <a:off x="2819400" y="5486400"/>
            <a:ext cx="3489673" cy="584775"/>
          </a:xfrm>
          <a:prstGeom prst="rect">
            <a:avLst/>
          </a:prstGeom>
          <a:noFill/>
        </p:spPr>
        <p:txBody>
          <a:bodyPr wrap="none" rtlCol="0">
            <a:spAutoFit/>
          </a:bodyPr>
          <a:lstStyle/>
          <a:p>
            <a:r>
              <a:rPr lang="en-US" sz="3200" u="sng" dirty="0" smtClean="0">
                <a:solidFill>
                  <a:schemeClr val="bg1"/>
                </a:solidFill>
              </a:rPr>
              <a:t>~+/- 2% depth error</a:t>
            </a:r>
            <a:endParaRPr lang="en-US" sz="3200" u="sng"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21250" t="20624" r="23750" b="27840"/>
          <a:stretch>
            <a:fillRect/>
          </a:stretch>
        </p:blipFill>
        <p:spPr bwMode="auto">
          <a:xfrm>
            <a:off x="1524000" y="1143000"/>
            <a:ext cx="6099048"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srcRect/>
          <a:stretch>
            <a:fillRect/>
          </a:stretch>
        </p:blipFill>
        <p:spPr bwMode="auto">
          <a:xfrm>
            <a:off x="1524000" y="1143000"/>
            <a:ext cx="6096000" cy="4572000"/>
          </a:xfrm>
          <a:prstGeom prst="rect">
            <a:avLst/>
          </a:prstGeom>
          <a:noFill/>
          <a:ln w="9525">
            <a:noFill/>
            <a:miter lim="800000"/>
            <a:headEnd/>
            <a:tailEnd/>
          </a:ln>
        </p:spPr>
      </p:pic>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Conclusions</a:t>
            </a:r>
            <a:endParaRPr lang="en-US" dirty="0">
              <a:solidFill>
                <a:schemeClr val="bg1"/>
              </a:solidFill>
            </a:endParaRPr>
          </a:p>
        </p:txBody>
      </p:sp>
      <p:sp>
        <p:nvSpPr>
          <p:cNvPr id="3" name="Content Placeholder 2"/>
          <p:cNvSpPr>
            <a:spLocks noGrp="1"/>
          </p:cNvSpPr>
          <p:nvPr>
            <p:ph idx="1"/>
          </p:nvPr>
        </p:nvSpPr>
        <p:spPr/>
        <p:txBody>
          <a:bodyPr>
            <a:normAutofit lnSpcReduction="10000"/>
          </a:bodyPr>
          <a:lstStyle/>
          <a:p>
            <a:r>
              <a:rPr lang="en-US" dirty="0" smtClean="0">
                <a:solidFill>
                  <a:schemeClr val="bg1"/>
                </a:solidFill>
              </a:rPr>
              <a:t>Optical flow fields obtained from different wavelength images can be aligned using a variational methods energy minimization methodology. </a:t>
            </a:r>
          </a:p>
          <a:p>
            <a:r>
              <a:rPr lang="en-US" dirty="0" smtClean="0">
                <a:solidFill>
                  <a:schemeClr val="bg1"/>
                </a:solidFill>
              </a:rPr>
              <a:t>3D reconstruction is nearly as good as the optical flow it is derived from (better than 1/10 pixel RMS errors).</a:t>
            </a:r>
          </a:p>
          <a:p>
            <a:r>
              <a:rPr lang="en-US" dirty="0" smtClean="0">
                <a:solidFill>
                  <a:schemeClr val="bg1"/>
                </a:solidFill>
              </a:rPr>
              <a:t>Produces dense depth map without using intra-camera pixel/feature correspondences. </a:t>
            </a:r>
          </a:p>
          <a:p>
            <a:endParaRPr lang="en-US" dirty="0">
              <a:solidFill>
                <a:schemeClr val="bg1"/>
              </a:solidFill>
            </a:endParaRPr>
          </a:p>
        </p:txBody>
      </p:sp>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chemeClr val="bg1"/>
                </a:solidFill>
              </a:rPr>
              <a:t>Thank you</a:t>
            </a:r>
            <a:br>
              <a:rPr lang="en-US" dirty="0" smtClean="0">
                <a:solidFill>
                  <a:schemeClr val="bg1"/>
                </a:solidFill>
              </a:rPr>
            </a:br>
            <a:r>
              <a:rPr lang="en-US" dirty="0" smtClean="0">
                <a:solidFill>
                  <a:schemeClr val="bg1"/>
                </a:solidFill>
              </a:rPr>
              <a:t>and</a:t>
            </a:r>
            <a:br>
              <a:rPr lang="en-US" dirty="0" smtClean="0">
                <a:solidFill>
                  <a:schemeClr val="bg1"/>
                </a:solidFill>
              </a:rPr>
            </a:br>
            <a:r>
              <a:rPr lang="en-US" dirty="0" smtClean="0">
                <a:solidFill>
                  <a:schemeClr val="bg1"/>
                </a:solidFill>
              </a:rPr>
              <a:t>Questions</a:t>
            </a:r>
            <a:endParaRPr lang="en-US" dirty="0">
              <a:solidFill>
                <a:schemeClr val="bg1"/>
              </a:solidFill>
            </a:endParaRPr>
          </a:p>
        </p:txBody>
      </p:sp>
      <p:sp>
        <p:nvSpPr>
          <p:cNvPr id="3" name="TextBox 2"/>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Outline</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rgbClr val="7030A0"/>
                </a:solidFill>
              </a:rPr>
              <a:t>Conceptual idea</a:t>
            </a:r>
          </a:p>
          <a:p>
            <a:r>
              <a:rPr lang="en-US" dirty="0" smtClean="0">
                <a:solidFill>
                  <a:schemeClr val="bg1"/>
                </a:solidFill>
              </a:rPr>
              <a:t>Motivation</a:t>
            </a:r>
          </a:p>
          <a:p>
            <a:r>
              <a:rPr lang="en-US" dirty="0" smtClean="0">
                <a:solidFill>
                  <a:srgbClr val="7030A0"/>
                </a:solidFill>
              </a:rPr>
              <a:t>Theory</a:t>
            </a:r>
          </a:p>
          <a:p>
            <a:r>
              <a:rPr lang="en-US" dirty="0" smtClean="0">
                <a:solidFill>
                  <a:srgbClr val="7030A0"/>
                </a:solidFill>
              </a:rPr>
              <a:t>Results</a:t>
            </a:r>
          </a:p>
          <a:p>
            <a:r>
              <a:rPr lang="en-US" dirty="0" smtClean="0">
                <a:solidFill>
                  <a:srgbClr val="7030A0"/>
                </a:solidFill>
              </a:rPr>
              <a:t>Conclusions</a:t>
            </a:r>
          </a:p>
          <a:p>
            <a:endParaRPr lang="en-US" dirty="0" smtClean="0">
              <a:solidFill>
                <a:schemeClr val="bg1"/>
              </a:solidFill>
            </a:endParaRPr>
          </a:p>
          <a:p>
            <a:endParaRPr lang="en-US" dirty="0">
              <a:solidFill>
                <a:schemeClr val="bg1"/>
              </a:solidFill>
            </a:endParaRPr>
          </a:p>
        </p:txBody>
      </p:sp>
      <p:sp>
        <p:nvSpPr>
          <p:cNvPr id="4" name="TextBox 3"/>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chemeClr val="bg1"/>
                </a:solidFill>
              </a:rPr>
              <a:t>Original Motivation</a:t>
            </a:r>
            <a:endParaRPr lang="en-US" dirty="0">
              <a:solidFill>
                <a:schemeClr val="bg1"/>
              </a:solidFill>
            </a:endParaRPr>
          </a:p>
        </p:txBody>
      </p:sp>
      <p:pic>
        <p:nvPicPr>
          <p:cNvPr id="3" name="Picture 2" descr="img1.png"/>
          <p:cNvPicPr>
            <a:picLocks noChangeAspect="1"/>
          </p:cNvPicPr>
          <p:nvPr/>
        </p:nvPicPr>
        <p:blipFill>
          <a:blip r:embed="rId2" cstate="print"/>
          <a:stretch>
            <a:fillRect/>
          </a:stretch>
        </p:blipFill>
        <p:spPr>
          <a:xfrm>
            <a:off x="1071562" y="1538287"/>
            <a:ext cx="7000875" cy="3781425"/>
          </a:xfrm>
          <a:prstGeom prst="rect">
            <a:avLst/>
          </a:prstGeom>
        </p:spPr>
      </p:pic>
      <p:sp>
        <p:nvSpPr>
          <p:cNvPr id="5" name="Slide Number Placeholder 4"/>
          <p:cNvSpPr>
            <a:spLocks noGrp="1"/>
          </p:cNvSpPr>
          <p:nvPr>
            <p:ph type="sldNum" sz="quarter" idx="12"/>
          </p:nvPr>
        </p:nvSpPr>
        <p:spPr/>
        <p:txBody>
          <a:bodyPr/>
          <a:lstStyle/>
          <a:p>
            <a:fld id="{D7B03447-9866-4094-92E3-03E90DF1A9A3}" type="slidenum">
              <a:rPr lang="en-US" smtClean="0"/>
              <a:pPr/>
              <a:t>6</a:t>
            </a:fld>
            <a:endParaRPr lang="en-US" dirty="0"/>
          </a:p>
        </p:txBody>
      </p:sp>
      <p:sp>
        <p:nvSpPr>
          <p:cNvPr id="6" name="TextBox 5"/>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2.png"/>
          <p:cNvPicPr>
            <a:picLocks noChangeAspect="1"/>
          </p:cNvPicPr>
          <p:nvPr/>
        </p:nvPicPr>
        <p:blipFill>
          <a:blip r:embed="rId3" cstate="print"/>
          <a:stretch>
            <a:fillRect/>
          </a:stretch>
        </p:blipFill>
        <p:spPr>
          <a:xfrm>
            <a:off x="1071562" y="1538287"/>
            <a:ext cx="7000875" cy="3781425"/>
          </a:xfrm>
          <a:prstGeom prst="rect">
            <a:avLst/>
          </a:prstGeom>
        </p:spPr>
      </p:pic>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Original Motivation</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D7B03447-9866-4094-92E3-03E90DF1A9A3}" type="slidenum">
              <a:rPr lang="en-US" smtClean="0"/>
              <a:pPr/>
              <a:t>7</a:t>
            </a:fld>
            <a:endParaRPr lang="en-US" dirty="0"/>
          </a:p>
        </p:txBody>
      </p:sp>
      <p:sp>
        <p:nvSpPr>
          <p:cNvPr id="6" name="TextBox 5"/>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Original Motivation</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fld id="{D7B03447-9866-4094-92E3-03E90DF1A9A3}" type="slidenum">
              <a:rPr lang="en-US" smtClean="0"/>
              <a:pPr/>
              <a:t>8</a:t>
            </a:fld>
            <a:endParaRPr lang="en-US" dirty="0"/>
          </a:p>
        </p:txBody>
      </p:sp>
      <p:pic>
        <p:nvPicPr>
          <p:cNvPr id="6" name="Picture 5" descr="TedFlowOut.png"/>
          <p:cNvPicPr>
            <a:picLocks noChangeAspect="1"/>
          </p:cNvPicPr>
          <p:nvPr/>
        </p:nvPicPr>
        <p:blipFill>
          <a:blip r:embed="rId3" cstate="print"/>
          <a:srcRect l="7610" r="26078"/>
          <a:stretch>
            <a:fillRect/>
          </a:stretch>
        </p:blipFill>
        <p:spPr>
          <a:xfrm>
            <a:off x="1828800" y="1600200"/>
            <a:ext cx="4495800" cy="3656987"/>
          </a:xfrm>
          <a:prstGeom prst="rect">
            <a:avLst/>
          </a:prstGeom>
        </p:spPr>
      </p:pic>
      <p:sp>
        <p:nvSpPr>
          <p:cNvPr id="7" name="TextBox 6"/>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9" name="Title 8"/>
          <p:cNvSpPr>
            <a:spLocks noGrp="1"/>
          </p:cNvSpPr>
          <p:nvPr>
            <p:ph type="title"/>
          </p:nvPr>
        </p:nvSpPr>
        <p:spPr/>
        <p:txBody>
          <a:bodyPr>
            <a:normAutofit fontScale="90000"/>
          </a:bodyPr>
          <a:lstStyle/>
          <a:p>
            <a:r>
              <a:rPr lang="en-US" dirty="0" smtClean="0">
                <a:solidFill>
                  <a:schemeClr val="bg1"/>
                </a:solidFill>
              </a:rPr>
              <a:t>Can 3D depth/velocity maps be estimated directly from flow fields?</a:t>
            </a:r>
            <a:endParaRPr lang="en-US" dirty="0">
              <a:solidFill>
                <a:schemeClr val="bg1"/>
              </a:solidFill>
            </a:endParaRPr>
          </a:p>
        </p:txBody>
      </p:sp>
      <p:sp>
        <p:nvSpPr>
          <p:cNvPr id="10" name="Content Placeholder 9"/>
          <p:cNvSpPr>
            <a:spLocks noGrp="1"/>
          </p:cNvSpPr>
          <p:nvPr>
            <p:ph idx="1"/>
          </p:nvPr>
        </p:nvSpPr>
        <p:spPr/>
        <p:txBody>
          <a:bodyPr>
            <a:normAutofit lnSpcReduction="10000"/>
          </a:bodyPr>
          <a:lstStyle/>
          <a:p>
            <a:r>
              <a:rPr lang="en-US" dirty="0" smtClean="0">
                <a:solidFill>
                  <a:schemeClr val="bg1"/>
                </a:solidFill>
              </a:rPr>
              <a:t>Bypass pixel/feature </a:t>
            </a:r>
            <a:br>
              <a:rPr lang="en-US" dirty="0" smtClean="0">
                <a:solidFill>
                  <a:schemeClr val="bg1"/>
                </a:solidFill>
              </a:rPr>
            </a:br>
            <a:r>
              <a:rPr lang="en-US" dirty="0" smtClean="0">
                <a:solidFill>
                  <a:schemeClr val="bg1"/>
                </a:solidFill>
              </a:rPr>
              <a:t>stereo correspondence finding.</a:t>
            </a:r>
          </a:p>
          <a:p>
            <a:r>
              <a:rPr lang="en-US" dirty="0" smtClean="0">
                <a:solidFill>
                  <a:schemeClr val="bg1"/>
                </a:solidFill>
              </a:rPr>
              <a:t>Simultaneous dense depth map</a:t>
            </a:r>
            <a:br>
              <a:rPr lang="en-US" dirty="0" smtClean="0">
                <a:solidFill>
                  <a:schemeClr val="bg1"/>
                </a:solidFill>
              </a:rPr>
            </a:br>
            <a:r>
              <a:rPr lang="en-US" dirty="0" smtClean="0">
                <a:solidFill>
                  <a:schemeClr val="bg1"/>
                </a:solidFill>
              </a:rPr>
              <a:t>and dense 3D motion field.</a:t>
            </a:r>
          </a:p>
          <a:p>
            <a:r>
              <a:rPr lang="en-US" dirty="0" smtClean="0">
                <a:solidFill>
                  <a:schemeClr val="bg1"/>
                </a:solidFill>
              </a:rPr>
              <a:t>Faster than finding stereo?</a:t>
            </a:r>
          </a:p>
          <a:p>
            <a:r>
              <a:rPr lang="en-US" dirty="0" smtClean="0">
                <a:solidFill>
                  <a:schemeClr val="bg1"/>
                </a:solidFill>
              </a:rPr>
              <a:t>Side benefit: flow fields are largely invariant </a:t>
            </a:r>
            <a:br>
              <a:rPr lang="en-US" dirty="0" smtClean="0">
                <a:solidFill>
                  <a:schemeClr val="bg1"/>
                </a:solidFill>
              </a:rPr>
            </a:br>
            <a:r>
              <a:rPr lang="en-US" dirty="0" smtClean="0">
                <a:solidFill>
                  <a:schemeClr val="bg1"/>
                </a:solidFill>
              </a:rPr>
              <a:t>to the wavelength being imaged, implies that reconstruction is possible from different wavelength images.</a:t>
            </a:r>
            <a:endParaRPr lang="en-US" dirty="0">
              <a:solidFill>
                <a:schemeClr val="bg1"/>
              </a:solidFill>
            </a:endParaRPr>
          </a:p>
        </p:txBody>
      </p:sp>
      <p:pic>
        <p:nvPicPr>
          <p:cNvPr id="6" name="Picture 5" descr="TedFlowOut.png"/>
          <p:cNvPicPr>
            <a:picLocks noChangeAspect="1"/>
          </p:cNvPicPr>
          <p:nvPr/>
        </p:nvPicPr>
        <p:blipFill>
          <a:blip r:embed="rId2" cstate="print"/>
          <a:srcRect l="7610" r="26078"/>
          <a:stretch>
            <a:fillRect/>
          </a:stretch>
        </p:blipFill>
        <p:spPr>
          <a:xfrm>
            <a:off x="6400800" y="1447801"/>
            <a:ext cx="2362200" cy="1921468"/>
          </a:xfrm>
          <a:prstGeom prst="rect">
            <a:avLst/>
          </a:prstGeom>
        </p:spPr>
      </p:pic>
      <p:sp>
        <p:nvSpPr>
          <p:cNvPr id="7" name="TextBox 6"/>
          <p:cNvSpPr txBox="1"/>
          <p:nvPr/>
        </p:nvSpPr>
        <p:spPr>
          <a:xfrm>
            <a:off x="3657600" y="6324600"/>
            <a:ext cx="1876411" cy="369332"/>
          </a:xfrm>
          <a:prstGeom prst="rect">
            <a:avLst/>
          </a:prstGeom>
          <a:noFill/>
        </p:spPr>
        <p:txBody>
          <a:bodyPr wrap="none" rtlCol="0">
            <a:spAutoFit/>
          </a:bodyPr>
          <a:lstStyle/>
          <a:p>
            <a:pPr algn="ctr"/>
            <a:r>
              <a:rPr lang="en-US" dirty="0" smtClean="0">
                <a:solidFill>
                  <a:schemeClr val="bg1"/>
                </a:solidFill>
              </a:rPr>
              <a:t>University of Utah</a:t>
            </a:r>
            <a:endParaRPr lang="en-US"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4233</TotalTime>
  <Words>1160</Words>
  <Application>Microsoft Office PowerPoint</Application>
  <PresentationFormat>On-screen Show (4:3)</PresentationFormat>
  <Paragraphs>193</Paragraphs>
  <Slides>47</Slides>
  <Notes>24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A novel automated method for doing registration and 3D reconstruction from multi-modal RGB/IR image sequences</vt:lpstr>
      <vt:lpstr>Outline</vt:lpstr>
      <vt:lpstr>Outline</vt:lpstr>
      <vt:lpstr>Conceptual Idea - 3D Reconstruction using optical flow field alignment</vt:lpstr>
      <vt:lpstr>Outline</vt:lpstr>
      <vt:lpstr>Original Motivation</vt:lpstr>
      <vt:lpstr>Slide 7</vt:lpstr>
      <vt:lpstr>Slide 8</vt:lpstr>
      <vt:lpstr>Can 3D depth/velocity maps be estimated directly from flow fields?</vt:lpstr>
      <vt:lpstr>Applications</vt:lpstr>
      <vt:lpstr>Outline</vt:lpstr>
      <vt:lpstr>Assumptions</vt:lpstr>
      <vt:lpstr>Camera Geometry</vt:lpstr>
      <vt:lpstr>Why different focal lengths?</vt:lpstr>
      <vt:lpstr>Energy derivation – Optical Flow</vt:lpstr>
      <vt:lpstr>Energy functional - Relationship between flow in two cameras</vt:lpstr>
      <vt:lpstr>Numerical Solution Euler-Lagrange</vt:lpstr>
      <vt:lpstr>Outline</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Conclusions</vt:lpstr>
      <vt:lpstr>Thank you and 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Richard</dc:creator>
  <cp:lastModifiedBy>Richard</cp:lastModifiedBy>
  <cp:revision>181</cp:revision>
  <dcterms:created xsi:type="dcterms:W3CDTF">2016-08-19T20:41:39Z</dcterms:created>
  <dcterms:modified xsi:type="dcterms:W3CDTF">2016-09-01T15:00:55Z</dcterms:modified>
</cp:coreProperties>
</file>